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96" r:id="rId2"/>
    <p:sldId id="524" r:id="rId3"/>
    <p:sldId id="518" r:id="rId4"/>
    <p:sldId id="519" r:id="rId5"/>
    <p:sldId id="523" r:id="rId6"/>
    <p:sldId id="497" r:id="rId7"/>
    <p:sldId id="498" r:id="rId8"/>
    <p:sldId id="499" r:id="rId9"/>
    <p:sldId id="501" r:id="rId10"/>
    <p:sldId id="419" r:id="rId11"/>
    <p:sldId id="502" r:id="rId12"/>
    <p:sldId id="503" r:id="rId13"/>
    <p:sldId id="504" r:id="rId14"/>
    <p:sldId id="505" r:id="rId15"/>
    <p:sldId id="506" r:id="rId16"/>
    <p:sldId id="492" r:id="rId17"/>
    <p:sldId id="399" r:id="rId18"/>
    <p:sldId id="409" r:id="rId19"/>
    <p:sldId id="493" r:id="rId20"/>
    <p:sldId id="4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91839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dirty="0"/>
          </a:p>
        </p:txBody>
      </p:sp>
    </p:spTree>
    <p:extLst>
      <p:ext uri="{BB962C8B-B14F-4D97-AF65-F5344CB8AC3E}">
        <p14:creationId xmlns:p14="http://schemas.microsoft.com/office/powerpoint/2010/main" val="1785979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301154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16</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5/CDS%20BOPF%20Scenario.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5/CDS%20Security.txt"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5/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79527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324000" y="3748935"/>
            <a:ext cx="11050189" cy="923330"/>
          </a:xfrm>
          <a:prstGeom prst="rect">
            <a:avLst/>
          </a:prstGeom>
        </p:spPr>
        <p:txBody>
          <a:bodyPr wrap="square">
            <a:spAutoFit/>
          </a:bodyPr>
          <a:lstStyle/>
          <a:p>
            <a:pPr algn="just"/>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8872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flow &amp; Artifacts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36917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Object</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652867" cy="2031325"/>
          </a:xfrm>
          <a:prstGeom prst="rect">
            <a:avLst/>
          </a:prstGeom>
        </p:spPr>
        <p:txBody>
          <a:bodyPr wrap="square">
            <a:spAutoFit/>
          </a:bodyPr>
          <a:lstStyle/>
          <a:p>
            <a:pPr algn="just"/>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business object.</a:t>
            </a:r>
          </a:p>
        </p:txBody>
      </p:sp>
    </p:spTree>
    <p:extLst>
      <p:ext uri="{BB962C8B-B14F-4D97-AF65-F5344CB8AC3E}">
        <p14:creationId xmlns:p14="http://schemas.microsoft.com/office/powerpoint/2010/main" val="236669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Transactional UX App with CDS &amp; BOPF </a:t>
            </a:r>
          </a:p>
          <a:p>
            <a:r>
              <a:rPr lang="en-US" sz="3600" dirty="0">
                <a:latin typeface="Cooper Black" panose="0208090404030B020404" pitchFamily="18" charset="0"/>
              </a:rPr>
              <a:t>With Draft Functionality</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5964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356388" y="950005"/>
            <a:ext cx="11835612" cy="400110"/>
          </a:xfrm>
          <a:prstGeom prst="rect">
            <a:avLst/>
          </a:prstGeom>
        </p:spPr>
        <p:txBody>
          <a:bodyPr wrap="square">
            <a:spAutoFit/>
          </a:bodyPr>
          <a:lstStyle/>
          <a:p>
            <a:r>
              <a:rPr lang="en-US" sz="2000" dirty="0">
                <a:solidFill>
                  <a:srgbClr val="3C3C3C"/>
                </a:solidFill>
                <a:hlinkClick r:id="rId4"/>
              </a:rPr>
              <a:t>CDS BOPF Scenario</a:t>
            </a:r>
            <a:endParaRPr lang="en-US" sz="2000" dirty="0">
              <a:solidFill>
                <a:srgbClr val="3C3C3C"/>
              </a:solidFill>
            </a:endParaRPr>
          </a:p>
        </p:txBody>
      </p:sp>
    </p:spTree>
    <p:extLst>
      <p:ext uri="{BB962C8B-B14F-4D97-AF65-F5344CB8AC3E}">
        <p14:creationId xmlns:p14="http://schemas.microsoft.com/office/powerpoint/2010/main" val="312873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rotWithShape="1">
          <a:blip r:embed="rId2">
            <a:extLst>
              <a:ext uri="{28A0092B-C50C-407E-A947-70E740481C1C}">
                <a14:useLocalDpi xmlns:a14="http://schemas.microsoft.com/office/drawing/2010/main" val="0"/>
              </a:ext>
            </a:extLst>
          </a:blip>
          <a:srcRect r="8842"/>
          <a:stretch/>
        </p:blipFill>
        <p:spPr bwMode="auto">
          <a:xfrm>
            <a:off x="6016487" y="1017158"/>
            <a:ext cx="5556992" cy="4312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noProof="0" dirty="0">
                <a:solidFill>
                  <a:prstClr val="black"/>
                </a:solidFill>
                <a:latin typeface="Cooper Black" panose="0208090404030B020404" pitchFamily="18" charset="0"/>
              </a:rPr>
              <a:t>15</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1E8BD2BC-59B0-4D30-97AE-9B4A2D8F7B41}"/>
              </a:ext>
            </a:extLst>
          </p:cNvPr>
          <p:cNvSpPr txBox="1"/>
          <p:nvPr/>
        </p:nvSpPr>
        <p:spPr>
          <a:xfrm>
            <a:off x="967606" y="1172614"/>
            <a:ext cx="4940162" cy="923330"/>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CDS Security</a:t>
            </a:r>
          </a:p>
          <a:p>
            <a:pPr marL="285750" lvl="0" indent="-285750">
              <a:buFont typeface="Arial" panose="020B0604020202020204" pitchFamily="34" charset="0"/>
              <a:buChar char="•"/>
            </a:pPr>
            <a:r>
              <a:rPr lang="en-US" dirty="0"/>
              <a:t>Describing CDS Table Functions</a:t>
            </a:r>
          </a:p>
          <a:p>
            <a:pPr marL="285750" lvl="0" indent="-285750">
              <a:buFont typeface="Arial" panose="020B0604020202020204" pitchFamily="34" charset="0"/>
              <a:buChar char="•"/>
            </a:pPr>
            <a:r>
              <a:rPr lang="en-US" dirty="0"/>
              <a:t>Understanding Why we use CDS Table Function</a:t>
            </a:r>
          </a:p>
        </p:txBody>
      </p:sp>
      <p:sp>
        <p:nvSpPr>
          <p:cNvPr id="8" name="TextBox 7">
            <a:extLst>
              <a:ext uri="{FF2B5EF4-FFF2-40B4-BE49-F238E27FC236}">
                <a16:creationId xmlns:a16="http://schemas.microsoft.com/office/drawing/2014/main" xmlns="" id="{2181DA40-EB87-4A9E-A378-F475AFDB183C}"/>
              </a:ext>
            </a:extLst>
          </p:cNvPr>
          <p:cNvSpPr txBox="1"/>
          <p:nvPr/>
        </p:nvSpPr>
        <p:spPr>
          <a:xfrm>
            <a:off x="261764" y="2368837"/>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a16="http://schemas.microsoft.com/office/drawing/2014/main" xmlns="" id="{035F5030-D26D-459D-8F5D-DFF4BC98E02A}"/>
              </a:ext>
            </a:extLst>
          </p:cNvPr>
          <p:cNvSpPr txBox="1"/>
          <p:nvPr/>
        </p:nvSpPr>
        <p:spPr>
          <a:xfrm>
            <a:off x="967606" y="2964895"/>
            <a:ext cx="4807640" cy="1200329"/>
          </a:xfrm>
          <a:prstGeom prst="rect">
            <a:avLst/>
          </a:prstGeom>
          <a:noFill/>
        </p:spPr>
        <p:txBody>
          <a:bodyPr wrap="square" rtlCol="0">
            <a:spAutoFit/>
          </a:bodyPr>
          <a:lstStyle/>
          <a:p>
            <a:pPr marL="285750" lvl="0" indent="-285750">
              <a:buFont typeface="Arial" panose="020B0604020202020204" pitchFamily="34" charset="0"/>
              <a:buChar char="•"/>
            </a:pPr>
            <a:r>
              <a:rPr lang="en-US" dirty="0"/>
              <a:t>CDS-BOPF Integration</a:t>
            </a:r>
          </a:p>
          <a:p>
            <a:pPr marL="285750" lvl="0" indent="-285750">
              <a:buFont typeface="Arial" panose="020B0604020202020204" pitchFamily="34" charset="0"/>
              <a:buChar char="•"/>
            </a:pPr>
            <a:r>
              <a:rPr lang="en-US" dirty="0"/>
              <a:t>Describing Validation in ( Business Object ) BO </a:t>
            </a:r>
          </a:p>
          <a:p>
            <a:pPr marL="285750" lvl="0" indent="-285750">
              <a:buFont typeface="Arial" panose="020B0604020202020204" pitchFamily="34" charset="0"/>
              <a:buChar char="•"/>
            </a:pPr>
            <a:r>
              <a:rPr lang="en-US" dirty="0"/>
              <a:t>Implementation of  Smart filter UX Application</a:t>
            </a:r>
          </a:p>
          <a:p>
            <a:pPr marL="285750" lvl="0" indent="-285750">
              <a:buFont typeface="Arial" panose="020B0604020202020204" pitchFamily="34" charset="0"/>
              <a:buChar char="•"/>
            </a:pPr>
            <a:r>
              <a:rPr lang="en-US" dirty="0"/>
              <a:t>Transactional  UX App with CDS and  BOPF</a:t>
            </a:r>
          </a:p>
        </p:txBody>
      </p:sp>
    </p:spTree>
    <p:extLst>
      <p:ext uri="{BB962C8B-B14F-4D97-AF65-F5344CB8AC3E}">
        <p14:creationId xmlns:p14="http://schemas.microsoft.com/office/powerpoint/2010/main" val="418664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Data Control Language ( DCL )</a:t>
            </a:r>
            <a:endParaRPr lang="en-US" sz="360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61764" y="1510541"/>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lgn="just"/>
            <a:r>
              <a:rPr lang="en-US" sz="1800" dirty="0">
                <a:solidFill>
                  <a:srgbClr val="000000"/>
                </a:solidFill>
                <a:cs typeface="Optima"/>
              </a:rPr>
              <a:t>Declarative</a:t>
            </a:r>
            <a:r>
              <a:rPr lang="en-US" sz="1800" dirty="0">
                <a:solidFill>
                  <a:srgbClr val="000000"/>
                </a:solidFill>
                <a:cs typeface="Arial"/>
              </a:rPr>
              <a:t> </a:t>
            </a:r>
            <a:r>
              <a:rPr lang="en-US" sz="1800" dirty="0">
                <a:solidFill>
                  <a:srgbClr val="000000"/>
                </a:solidFill>
                <a:cs typeface="Optima"/>
              </a:rPr>
              <a:t>approach instead of coded</a:t>
            </a:r>
          </a:p>
          <a:p>
            <a:pPr marL="285693" indent="-285693" algn="just"/>
            <a:r>
              <a:rPr lang="en-US" sz="1800" dirty="0">
                <a:solidFill>
                  <a:srgbClr val="000000"/>
                </a:solidFill>
                <a:cs typeface="Optima"/>
              </a:rPr>
              <a:t>Based on CDS modeling objects and therefore part of the data-model</a:t>
            </a:r>
          </a:p>
          <a:p>
            <a:pPr marL="285693" indent="-285693" algn="just"/>
            <a:r>
              <a:rPr lang="en-US" sz="1800" dirty="0">
                <a:solidFill>
                  <a:srgbClr val="000000"/>
                </a:solidFill>
                <a:cs typeface="Arial"/>
              </a:rPr>
              <a:t>Authorizations are also pushed down to DB by extending the Open SQL SELECT statement</a:t>
            </a:r>
          </a:p>
          <a:p>
            <a:pPr marL="285693" indent="-285693" algn="just"/>
            <a:r>
              <a:rPr lang="en-US" sz="1800" dirty="0">
                <a:solidFill>
                  <a:srgbClr val="000000"/>
                </a:solidFill>
                <a:cs typeface="Arial"/>
              </a:rPr>
              <a:t>Authorizations are only defined once and automatically (re-) used everywhere</a:t>
            </a:r>
          </a:p>
          <a:p>
            <a:pPr marL="0" indent="0">
              <a:buNone/>
            </a:pPr>
            <a:endParaRPr lang="en-US" sz="1800" dirty="0">
              <a:solidFill>
                <a:srgbClr val="000000"/>
              </a:solidFill>
              <a:cs typeface="Arial"/>
            </a:endParaRPr>
          </a:p>
        </p:txBody>
      </p:sp>
    </p:spTree>
    <p:extLst>
      <p:ext uri="{BB962C8B-B14F-4D97-AF65-F5344CB8AC3E}">
        <p14:creationId xmlns:p14="http://schemas.microsoft.com/office/powerpoint/2010/main" val="80003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331"/>
          </a:xfrm>
          <a:prstGeom prst="rect">
            <a:avLst/>
          </a:prstGeom>
        </p:spPr>
        <p:txBody>
          <a:bodyPr wrap="square">
            <a:spAutoFit/>
          </a:bodyPr>
          <a:lstStyle/>
          <a:p>
            <a:r>
              <a:rPr lang="de-DE" sz="1800" dirty="0"/>
              <a:t>Authorization enforcement of DCLs are </a:t>
            </a:r>
            <a:r>
              <a:rPr lang="de-DE" sz="1800" b="1" dirty="0"/>
              <a:t>injected as additional filter </a:t>
            </a:r>
            <a:r>
              <a:rPr lang="de-DE" sz="1800" dirty="0"/>
              <a:t>criteria.</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restriction </a:t>
            </a:r>
            <a:r>
              <a:rPr lang="de-DE" sz="1800" dirty="0"/>
              <a:t>on record level are </a:t>
            </a:r>
            <a:r>
              <a:rPr lang="de-DE" sz="1800" b="1" dirty="0"/>
              <a:t>expressed by roles</a:t>
            </a:r>
            <a:r>
              <a:rPr lang="de-DE" sz="1800" dirty="0"/>
              <a:t> in the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a:t>Authorization enforcement of DCLs are </a:t>
            </a:r>
            <a:r>
              <a:rPr lang="de-DE" sz="1800" b="1" dirty="0"/>
              <a:t>automatically applied for direct ABAP SQL selects</a:t>
            </a:r>
            <a:r>
              <a:rPr lang="de-DE" sz="1800" dirty="0"/>
              <a:t> on their protected CDS views.</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views which expose </a:t>
            </a:r>
            <a:r>
              <a:rPr lang="de-DE" sz="1800" b="1" dirty="0"/>
              <a:t>sensitive or data privacy and protection relevant data must be secured.</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a:t>If </a:t>
            </a:r>
            <a:r>
              <a:rPr lang="de-DE" sz="1800" b="1" dirty="0"/>
              <a:t>multiple DCLs </a:t>
            </a:r>
            <a:r>
              <a:rPr lang="de-DE" sz="1800" dirty="0"/>
              <a:t>are defined for a single CDS view the access restrictions </a:t>
            </a:r>
            <a:r>
              <a:rPr lang="de-DE" sz="1800" b="1" dirty="0"/>
              <a:t>are combined by a logical OR</a:t>
            </a:r>
            <a:r>
              <a:rPr lang="de-DE" sz="1800" dirty="0"/>
              <a:t> (i.e. the access is less restricted than defined by the individual DCLs).</a:t>
            </a:r>
          </a:p>
        </p:txBody>
      </p:sp>
    </p:spTree>
    <p:extLst>
      <p:ext uri="{BB962C8B-B14F-4D97-AF65-F5344CB8AC3E}">
        <p14:creationId xmlns:p14="http://schemas.microsoft.com/office/powerpoint/2010/main" val="19473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ea typeface="Arial Unicode MS" pitchFamily="34" charset="-128"/>
                <a:cs typeface="Arial Unicode MS" pitchFamily="34" charset="-128"/>
                <a:hlinkClick r:id="rId5"/>
              </a:rPr>
              <a:t>CDS Security with DCL</a:t>
            </a:r>
            <a:r>
              <a:rPr lang="en-US" sz="2000" kern="0" dirty="0">
                <a:ea typeface="Arial Unicode MS" pitchFamily="34" charset="-128"/>
                <a:cs typeface="Arial Unicode MS" pitchFamily="34" charset="-128"/>
              </a:rPr>
              <a:t>. </a:t>
            </a:r>
          </a:p>
        </p:txBody>
      </p:sp>
    </p:spTree>
    <p:extLst>
      <p:ext uri="{BB962C8B-B14F-4D97-AF65-F5344CB8AC3E}">
        <p14:creationId xmlns:p14="http://schemas.microsoft.com/office/powerpoint/2010/main" val="1932983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Table Function</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tx1">
                    <a:lumMod val="95000"/>
                    <a:lumOff val="5000"/>
                  </a:schemeClr>
                </a:solidFill>
              </a:rPr>
              <a:t>CDS Table Functions allow to use natively implemented database-functions in SAP HANA DB directly from CDS.</a:t>
            </a: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394675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6240459" y="2913577"/>
            <a:ext cx="5540722" cy="36992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CDS Table Function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261764" y="878529"/>
            <a:ext cx="11542528"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But: no access to specific HANA features</a:t>
            </a:r>
            <a:br>
              <a:rPr lang="en-US" sz="1800" kern="0" dirty="0">
                <a:solidFill>
                  <a:srgbClr val="000000"/>
                </a:solidFill>
                <a:ea typeface="Arial Unicode MS" pitchFamily="34" charset="-128"/>
                <a:cs typeface="Arial Unicode MS" pitchFamily="34" charset="-128"/>
              </a:rPr>
            </a:br>
            <a:endParaRPr lang="en-US" sz="1800" kern="0" dirty="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Required: </a:t>
            </a:r>
            <a:r>
              <a:rPr lang="en-US" sz="1800" dirty="0">
                <a:solidFill>
                  <a:schemeClr val="bg2">
                    <a:lumMod val="50000"/>
                  </a:schemeClr>
                </a:solidFill>
              </a:rPr>
              <a:t>Some scenarios require selective measure </a:t>
            </a:r>
            <a:r>
              <a:rPr lang="en-US" sz="1800" kern="0" dirty="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419224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Necessary part of CDS Table Function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344952" y="1521424"/>
            <a:ext cx="3416000" cy="1369606"/>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b="1" kern="0" dirty="0">
                <a:solidFill>
                  <a:srgbClr val="646772"/>
                </a:solidFill>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ea typeface="Arial Unicode MS" pitchFamily="34" charset="-128"/>
                <a:cs typeface="Arial Unicode MS" pitchFamily="34" charset="-128"/>
              </a:rPr>
              <a:t>Reference to implementing method</a:t>
            </a:r>
            <a:endParaRPr lang="en-GB" sz="1800" b="1" kern="0" dirty="0">
              <a:solidFill>
                <a:srgbClr val="55A1C0"/>
              </a:solidFill>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25520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Key Feature of Table Function</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236759" y="5319430"/>
            <a:ext cx="4128253" cy="707886"/>
          </a:xfrm>
          <a:prstGeom prst="rect">
            <a:avLst/>
          </a:prstGeom>
        </p:spPr>
        <p:txBody>
          <a:bodyPr wrap="square">
            <a:spAutoFit/>
          </a:bodyPr>
          <a:lstStyle/>
          <a:p>
            <a:r>
              <a:rPr lang="en-US" sz="2000" kern="0" dirty="0">
                <a:solidFill>
                  <a:srgbClr val="000000"/>
                </a:solidFill>
                <a:ea typeface="Arial Unicode MS" pitchFamily="34" charset="-128"/>
                <a:cs typeface="Arial Unicode MS" pitchFamily="34" charset="-128"/>
                <a:sym typeface="Wingdings" panose="05000000000000000000" pitchFamily="2" charset="2"/>
              </a:rPr>
              <a:t>Exercise </a:t>
            </a:r>
            <a:endParaRPr lang="en-US" sz="2000" dirty="0">
              <a:solidFill>
                <a:srgbClr val="3C3C3C"/>
              </a:solidFill>
              <a:hlinkClick r:id="rId3"/>
            </a:endParaRPr>
          </a:p>
          <a:p>
            <a:r>
              <a:rPr lang="en-US" sz="2000" dirty="0">
                <a:solidFill>
                  <a:srgbClr val="3C3C3C"/>
                </a:solidFill>
                <a:hlinkClick r:id="rId3"/>
              </a:rPr>
              <a:t>CDS Table Function Code</a:t>
            </a:r>
            <a:endParaRPr lang="en-US" sz="2000" dirty="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007" y="2732792"/>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a:xfrm>
            <a:off x="261764" y="883856"/>
            <a:ext cx="11545200"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cxnSp>
        <p:nvCxnSpPr>
          <p:cNvPr id="9" name="Straight Connector 8">
            <a:extLst>
              <a:ext uri="{FF2B5EF4-FFF2-40B4-BE49-F238E27FC236}">
                <a16:creationId xmlns:a16="http://schemas.microsoft.com/office/drawing/2014/main" xmlns="" id="{A647AA67-6DD7-4570-BBB1-A750F7A29B1E}"/>
              </a:ext>
            </a:extLst>
          </p:cNvPr>
          <p:cNvCxnSpPr/>
          <p:nvPr/>
        </p:nvCxnSpPr>
        <p:spPr>
          <a:xfrm>
            <a:off x="350982" y="5070764"/>
            <a:ext cx="7518399" cy="0"/>
          </a:xfrm>
          <a:prstGeom prst="line">
            <a:avLst/>
          </a:prstGeom>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xmlns="" id="{6204E9F5-7B34-4839-9291-A0F4AC2C10EA}"/>
              </a:ext>
            </a:extLst>
          </p:cNvPr>
          <p:cNvGrpSpPr/>
          <p:nvPr/>
        </p:nvGrpSpPr>
        <p:grpSpPr>
          <a:xfrm>
            <a:off x="661814" y="5321143"/>
            <a:ext cx="969818" cy="920488"/>
            <a:chOff x="9904413" y="801688"/>
            <a:chExt cx="2668588" cy="2306638"/>
          </a:xfrm>
          <a:solidFill>
            <a:srgbClr val="F1C96C"/>
          </a:solidFill>
        </p:grpSpPr>
        <p:sp>
          <p:nvSpPr>
            <p:cNvPr id="11" name="Freeform 10">
              <a:extLst>
                <a:ext uri="{FF2B5EF4-FFF2-40B4-BE49-F238E27FC236}">
                  <a16:creationId xmlns:a16="http://schemas.microsoft.com/office/drawing/2014/main" xmlns="" id="{E5788E2D-BC25-4388-A507-E01B4AE91C71}"/>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1">
              <a:extLst>
                <a:ext uri="{FF2B5EF4-FFF2-40B4-BE49-F238E27FC236}">
                  <a16:creationId xmlns:a16="http://schemas.microsoft.com/office/drawing/2014/main" xmlns="" id="{33D735FA-4C70-418F-960B-4A90409354BA}"/>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2">
              <a:extLst>
                <a:ext uri="{FF2B5EF4-FFF2-40B4-BE49-F238E27FC236}">
                  <a16:creationId xmlns:a16="http://schemas.microsoft.com/office/drawing/2014/main" xmlns="" id="{AD4E7D2B-C2BD-4DC1-8119-5E77055B8E4C}"/>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3">
              <a:extLst>
                <a:ext uri="{FF2B5EF4-FFF2-40B4-BE49-F238E27FC236}">
                  <a16:creationId xmlns:a16="http://schemas.microsoft.com/office/drawing/2014/main" xmlns="" id="{83CCFA1F-1251-4C6B-8D80-D310B41FDB08}"/>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32266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7268</TotalTime>
  <Words>1219</Words>
  <Application>Microsoft Office PowerPoint</Application>
  <PresentationFormat>Widescreen</PresentationFormat>
  <Paragraphs>159</Paragraphs>
  <Slides>20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 Unicode MS</vt:lpstr>
      <vt:lpstr>Arial</vt:lpstr>
      <vt:lpstr>Arial Narrow</vt:lpstr>
      <vt:lpstr>Calibri</vt:lpstr>
      <vt:lpstr>Calibri Light</vt:lpstr>
      <vt:lpstr>Candara</vt:lpstr>
      <vt:lpstr>Cooper Black</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554</cp:revision>
  <dcterms:created xsi:type="dcterms:W3CDTF">2016-07-10T03:33:26Z</dcterms:created>
  <dcterms:modified xsi:type="dcterms:W3CDTF">2021-05-22T07:18:52Z</dcterms:modified>
</cp:coreProperties>
</file>